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8" r:id="rId4"/>
    <p:sldId id="277" r:id="rId5"/>
    <p:sldId id="279" r:id="rId6"/>
    <p:sldId id="281" r:id="rId7"/>
    <p:sldId id="298" r:id="rId8"/>
    <p:sldId id="299" r:id="rId9"/>
    <p:sldId id="300" r:id="rId10"/>
    <p:sldId id="301" r:id="rId11"/>
    <p:sldId id="280" r:id="rId12"/>
    <p:sldId id="303" r:id="rId13"/>
    <p:sldId id="282" r:id="rId14"/>
    <p:sldId id="284" r:id="rId15"/>
    <p:sldId id="283" r:id="rId16"/>
    <p:sldId id="273" r:id="rId17"/>
    <p:sldId id="302" r:id="rId18"/>
    <p:sldId id="297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658967-F875-4CFF-9AB5-EAB8F3BAA3A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9CA82F4-5809-456A-91C5-D7B4CA4CA53F}">
      <dgm:prSet phldrT="[Texto]"/>
      <dgm:spPr/>
      <dgm:t>
        <a:bodyPr/>
        <a:lstStyle/>
        <a:p>
          <a:r>
            <a:rPr lang="es-ES" dirty="0" smtClean="0"/>
            <a:t>1. Punto de partida: Problema</a:t>
          </a:r>
          <a:endParaRPr lang="es-ES" dirty="0"/>
        </a:p>
      </dgm:t>
    </dgm:pt>
    <dgm:pt modelId="{AE48ED54-52D7-448E-91C4-3B45F3D125C6}" type="parTrans" cxnId="{7FA331F2-C492-4768-8536-11A527A4AB73}">
      <dgm:prSet/>
      <dgm:spPr/>
      <dgm:t>
        <a:bodyPr/>
        <a:lstStyle/>
        <a:p>
          <a:endParaRPr lang="es-ES"/>
        </a:p>
      </dgm:t>
    </dgm:pt>
    <dgm:pt modelId="{07F43518-4381-4DEF-96DF-DD27CE183E46}" type="sibTrans" cxnId="{7FA331F2-C492-4768-8536-11A527A4AB73}">
      <dgm:prSet/>
      <dgm:spPr/>
      <dgm:t>
        <a:bodyPr/>
        <a:lstStyle/>
        <a:p>
          <a:endParaRPr lang="es-ES"/>
        </a:p>
      </dgm:t>
    </dgm:pt>
    <dgm:pt modelId="{38E791C0-659C-4018-BA67-B2EC9B9F28FD}">
      <dgm:prSet phldrT="[Texto]"/>
      <dgm:spPr/>
      <dgm:t>
        <a:bodyPr/>
        <a:lstStyle/>
        <a:p>
          <a:r>
            <a:rPr lang="es-ES" dirty="0" smtClean="0"/>
            <a:t>2. Identificación de necesidades de aprendizaje</a:t>
          </a:r>
          <a:endParaRPr lang="es-ES" dirty="0"/>
        </a:p>
      </dgm:t>
    </dgm:pt>
    <dgm:pt modelId="{E066B40D-D415-4303-BA77-B5EBD58E1645}" type="parTrans" cxnId="{72F072D9-D4AE-4ED8-BCB9-4371CE378EA7}">
      <dgm:prSet/>
      <dgm:spPr/>
      <dgm:t>
        <a:bodyPr/>
        <a:lstStyle/>
        <a:p>
          <a:endParaRPr lang="es-ES"/>
        </a:p>
      </dgm:t>
    </dgm:pt>
    <dgm:pt modelId="{AFC7F7F7-A693-4EC5-990B-08BEEC593D2F}" type="sibTrans" cxnId="{72F072D9-D4AE-4ED8-BCB9-4371CE378EA7}">
      <dgm:prSet/>
      <dgm:spPr/>
      <dgm:t>
        <a:bodyPr/>
        <a:lstStyle/>
        <a:p>
          <a:endParaRPr lang="es-ES"/>
        </a:p>
      </dgm:t>
    </dgm:pt>
    <dgm:pt modelId="{C30CADA5-0783-4AF4-9275-9B116314EB04}">
      <dgm:prSet phldrT="[Texto]"/>
      <dgm:spPr/>
      <dgm:t>
        <a:bodyPr/>
        <a:lstStyle/>
        <a:p>
          <a:r>
            <a:rPr lang="es-ES" dirty="0" smtClean="0"/>
            <a:t>3. Búsqueda de información.</a:t>
          </a:r>
          <a:endParaRPr lang="es-ES" dirty="0"/>
        </a:p>
      </dgm:t>
    </dgm:pt>
    <dgm:pt modelId="{0AEE44E0-46D5-4748-A8CF-19284E1E1BF1}" type="parTrans" cxnId="{582B64EF-D79C-489C-ACA1-7C04EE3168BF}">
      <dgm:prSet/>
      <dgm:spPr/>
      <dgm:t>
        <a:bodyPr/>
        <a:lstStyle/>
        <a:p>
          <a:endParaRPr lang="es-ES"/>
        </a:p>
      </dgm:t>
    </dgm:pt>
    <dgm:pt modelId="{88B2B9AF-5B73-4FA1-A105-9EC5B4BC04CA}" type="sibTrans" cxnId="{582B64EF-D79C-489C-ACA1-7C04EE3168BF}">
      <dgm:prSet/>
      <dgm:spPr/>
      <dgm:t>
        <a:bodyPr/>
        <a:lstStyle/>
        <a:p>
          <a:endParaRPr lang="es-ES"/>
        </a:p>
      </dgm:t>
    </dgm:pt>
    <dgm:pt modelId="{E3A7FA05-AA6C-4220-BCDA-3A4D56990777}">
      <dgm:prSet/>
      <dgm:spPr/>
      <dgm:t>
        <a:bodyPr/>
        <a:lstStyle/>
        <a:p>
          <a:r>
            <a:rPr lang="es-ES" dirty="0" smtClean="0"/>
            <a:t>4. Reparto de responsabilidades y acciones a realizar </a:t>
          </a:r>
          <a:endParaRPr lang="es-ES" dirty="0"/>
        </a:p>
      </dgm:t>
    </dgm:pt>
    <dgm:pt modelId="{94D18BF1-1543-4B13-8119-0E16AF32816A}" type="parTrans" cxnId="{A914527B-1CDD-420B-AABF-97FC3A506C30}">
      <dgm:prSet/>
      <dgm:spPr/>
    </dgm:pt>
    <dgm:pt modelId="{F1BCBC1B-FD49-42CC-ADDA-AFC15E5EE134}" type="sibTrans" cxnId="{A914527B-1CDD-420B-AABF-97FC3A506C30}">
      <dgm:prSet/>
      <dgm:spPr/>
      <dgm:t>
        <a:bodyPr/>
        <a:lstStyle/>
        <a:p>
          <a:endParaRPr lang="es-ES"/>
        </a:p>
      </dgm:t>
    </dgm:pt>
    <dgm:pt modelId="{7A8A9BC5-97AD-43CB-AF50-C7E40EFF0F1F}" type="pres">
      <dgm:prSet presAssocID="{E5658967-F875-4CFF-9AB5-EAB8F3BAA3AE}" presName="Name0" presStyleCnt="0">
        <dgm:presLayoutVars>
          <dgm:dir/>
          <dgm:resizeHandles val="exact"/>
        </dgm:presLayoutVars>
      </dgm:prSet>
      <dgm:spPr/>
    </dgm:pt>
    <dgm:pt modelId="{8984C533-014B-47BB-B72B-E0D6393AE148}" type="pres">
      <dgm:prSet presAssocID="{B9CA82F4-5809-456A-91C5-D7B4CA4CA53F}" presName="node" presStyleLbl="node1" presStyleIdx="0" presStyleCnt="4">
        <dgm:presLayoutVars>
          <dgm:bulletEnabled val="1"/>
        </dgm:presLayoutVars>
      </dgm:prSet>
      <dgm:spPr/>
    </dgm:pt>
    <dgm:pt modelId="{3831B130-4078-4966-BF7D-09E5BD087D5A}" type="pres">
      <dgm:prSet presAssocID="{07F43518-4381-4DEF-96DF-DD27CE183E46}" presName="sibTrans" presStyleLbl="sibTrans2D1" presStyleIdx="0" presStyleCnt="4"/>
      <dgm:spPr/>
    </dgm:pt>
    <dgm:pt modelId="{BB0AFB92-176D-4E6C-B963-A84FCE4B7DBC}" type="pres">
      <dgm:prSet presAssocID="{07F43518-4381-4DEF-96DF-DD27CE183E46}" presName="connectorText" presStyleLbl="sibTrans2D1" presStyleIdx="0" presStyleCnt="4"/>
      <dgm:spPr/>
    </dgm:pt>
    <dgm:pt modelId="{B93393A9-F4E4-472F-AB4E-9BD5917A39F0}" type="pres">
      <dgm:prSet presAssocID="{38E791C0-659C-4018-BA67-B2EC9B9F28FD}" presName="node" presStyleLbl="node1" presStyleIdx="1" presStyleCnt="4">
        <dgm:presLayoutVars>
          <dgm:bulletEnabled val="1"/>
        </dgm:presLayoutVars>
      </dgm:prSet>
      <dgm:spPr/>
    </dgm:pt>
    <dgm:pt modelId="{67966D3F-1EC2-4D1A-88C3-AF9F5F8DF11B}" type="pres">
      <dgm:prSet presAssocID="{AFC7F7F7-A693-4EC5-990B-08BEEC593D2F}" presName="sibTrans" presStyleLbl="sibTrans2D1" presStyleIdx="1" presStyleCnt="4"/>
      <dgm:spPr/>
    </dgm:pt>
    <dgm:pt modelId="{0D08A518-EA5B-43A2-B6E6-1FE29BCD8968}" type="pres">
      <dgm:prSet presAssocID="{AFC7F7F7-A693-4EC5-990B-08BEEC593D2F}" presName="connectorText" presStyleLbl="sibTrans2D1" presStyleIdx="1" presStyleCnt="4"/>
      <dgm:spPr/>
    </dgm:pt>
    <dgm:pt modelId="{66452F11-E99A-4F3E-A6BB-869F7CA875ED}" type="pres">
      <dgm:prSet presAssocID="{C30CADA5-0783-4AF4-9275-9B116314EB04}" presName="node" presStyleLbl="node1" presStyleIdx="2" presStyleCnt="4">
        <dgm:presLayoutVars>
          <dgm:bulletEnabled val="1"/>
        </dgm:presLayoutVars>
      </dgm:prSet>
      <dgm:spPr/>
    </dgm:pt>
    <dgm:pt modelId="{FF41CE34-05FA-4CAC-A571-D02000E32130}" type="pres">
      <dgm:prSet presAssocID="{88B2B9AF-5B73-4FA1-A105-9EC5B4BC04CA}" presName="sibTrans" presStyleLbl="sibTrans2D1" presStyleIdx="2" presStyleCnt="4"/>
      <dgm:spPr/>
    </dgm:pt>
    <dgm:pt modelId="{D35E522E-D95D-4786-8E1B-EB0BB4093811}" type="pres">
      <dgm:prSet presAssocID="{88B2B9AF-5B73-4FA1-A105-9EC5B4BC04CA}" presName="connectorText" presStyleLbl="sibTrans2D1" presStyleIdx="2" presStyleCnt="4"/>
      <dgm:spPr/>
    </dgm:pt>
    <dgm:pt modelId="{A0C23ED0-9911-4D4A-AA8F-0316781850AB}" type="pres">
      <dgm:prSet presAssocID="{E3A7FA05-AA6C-4220-BCDA-3A4D5699077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D01049-018E-427C-841C-F093855CDEE5}" type="pres">
      <dgm:prSet presAssocID="{F1BCBC1B-FD49-42CC-ADDA-AFC15E5EE134}" presName="sibTrans" presStyleLbl="sibTrans2D1" presStyleIdx="3" presStyleCnt="4"/>
      <dgm:spPr/>
    </dgm:pt>
    <dgm:pt modelId="{65637C5D-7B67-4F34-A54D-55A4CAB751CA}" type="pres">
      <dgm:prSet presAssocID="{F1BCBC1B-FD49-42CC-ADDA-AFC15E5EE134}" presName="connectorText" presStyleLbl="sibTrans2D1" presStyleIdx="3" presStyleCnt="4"/>
      <dgm:spPr/>
    </dgm:pt>
  </dgm:ptLst>
  <dgm:cxnLst>
    <dgm:cxn modelId="{ADEA54DA-A047-4579-924F-2EE3D9BD3789}" type="presOf" srcId="{88B2B9AF-5B73-4FA1-A105-9EC5B4BC04CA}" destId="{D35E522E-D95D-4786-8E1B-EB0BB4093811}" srcOrd="1" destOrd="0" presId="urn:microsoft.com/office/officeart/2005/8/layout/cycle7"/>
    <dgm:cxn modelId="{E48BC905-88E0-4BB3-AAF1-BB77E2E89AC5}" type="presOf" srcId="{88B2B9AF-5B73-4FA1-A105-9EC5B4BC04CA}" destId="{FF41CE34-05FA-4CAC-A571-D02000E32130}" srcOrd="0" destOrd="0" presId="urn:microsoft.com/office/officeart/2005/8/layout/cycle7"/>
    <dgm:cxn modelId="{5DFDE5AA-0C1B-4B9C-880D-E2C872C3A81B}" type="presOf" srcId="{C30CADA5-0783-4AF4-9275-9B116314EB04}" destId="{66452F11-E99A-4F3E-A6BB-869F7CA875ED}" srcOrd="0" destOrd="0" presId="urn:microsoft.com/office/officeart/2005/8/layout/cycle7"/>
    <dgm:cxn modelId="{AFCA3165-A023-40DD-8CBF-167714CB6D61}" type="presOf" srcId="{AFC7F7F7-A693-4EC5-990B-08BEEC593D2F}" destId="{67966D3F-1EC2-4D1A-88C3-AF9F5F8DF11B}" srcOrd="0" destOrd="0" presId="urn:microsoft.com/office/officeart/2005/8/layout/cycle7"/>
    <dgm:cxn modelId="{582B64EF-D79C-489C-ACA1-7C04EE3168BF}" srcId="{E5658967-F875-4CFF-9AB5-EAB8F3BAA3AE}" destId="{C30CADA5-0783-4AF4-9275-9B116314EB04}" srcOrd="2" destOrd="0" parTransId="{0AEE44E0-46D5-4748-A8CF-19284E1E1BF1}" sibTransId="{88B2B9AF-5B73-4FA1-A105-9EC5B4BC04CA}"/>
    <dgm:cxn modelId="{3C4EB11B-CB5F-4075-9404-4897398CA6E5}" type="presOf" srcId="{F1BCBC1B-FD49-42CC-ADDA-AFC15E5EE134}" destId="{83D01049-018E-427C-841C-F093855CDEE5}" srcOrd="0" destOrd="0" presId="urn:microsoft.com/office/officeart/2005/8/layout/cycle7"/>
    <dgm:cxn modelId="{CFC47864-40CF-46A6-BD8E-B44DC4E6B562}" type="presOf" srcId="{07F43518-4381-4DEF-96DF-DD27CE183E46}" destId="{3831B130-4078-4966-BF7D-09E5BD087D5A}" srcOrd="0" destOrd="0" presId="urn:microsoft.com/office/officeart/2005/8/layout/cycle7"/>
    <dgm:cxn modelId="{590438BA-7302-45BA-AC3C-6DB4D1544B7C}" type="presOf" srcId="{B9CA82F4-5809-456A-91C5-D7B4CA4CA53F}" destId="{8984C533-014B-47BB-B72B-E0D6393AE148}" srcOrd="0" destOrd="0" presId="urn:microsoft.com/office/officeart/2005/8/layout/cycle7"/>
    <dgm:cxn modelId="{A914527B-1CDD-420B-AABF-97FC3A506C30}" srcId="{E5658967-F875-4CFF-9AB5-EAB8F3BAA3AE}" destId="{E3A7FA05-AA6C-4220-BCDA-3A4D56990777}" srcOrd="3" destOrd="0" parTransId="{94D18BF1-1543-4B13-8119-0E16AF32816A}" sibTransId="{F1BCBC1B-FD49-42CC-ADDA-AFC15E5EE134}"/>
    <dgm:cxn modelId="{2396AAC3-EE3B-49F0-88B6-5A32CDA711AC}" type="presOf" srcId="{E5658967-F875-4CFF-9AB5-EAB8F3BAA3AE}" destId="{7A8A9BC5-97AD-43CB-AF50-C7E40EFF0F1F}" srcOrd="0" destOrd="0" presId="urn:microsoft.com/office/officeart/2005/8/layout/cycle7"/>
    <dgm:cxn modelId="{B23F7982-F7F5-419D-8EE7-80BF2287AC75}" type="presOf" srcId="{38E791C0-659C-4018-BA67-B2EC9B9F28FD}" destId="{B93393A9-F4E4-472F-AB4E-9BD5917A39F0}" srcOrd="0" destOrd="0" presId="urn:microsoft.com/office/officeart/2005/8/layout/cycle7"/>
    <dgm:cxn modelId="{80FE19AF-3256-49B6-81D8-3E0C2F0BDFFE}" type="presOf" srcId="{AFC7F7F7-A693-4EC5-990B-08BEEC593D2F}" destId="{0D08A518-EA5B-43A2-B6E6-1FE29BCD8968}" srcOrd="1" destOrd="0" presId="urn:microsoft.com/office/officeart/2005/8/layout/cycle7"/>
    <dgm:cxn modelId="{C7D11AA7-F78A-4696-A1DB-F71C32D41FB5}" type="presOf" srcId="{E3A7FA05-AA6C-4220-BCDA-3A4D56990777}" destId="{A0C23ED0-9911-4D4A-AA8F-0316781850AB}" srcOrd="0" destOrd="0" presId="urn:microsoft.com/office/officeart/2005/8/layout/cycle7"/>
    <dgm:cxn modelId="{FA496FD7-F4B5-4B0B-8DD2-844DEE8AD951}" type="presOf" srcId="{07F43518-4381-4DEF-96DF-DD27CE183E46}" destId="{BB0AFB92-176D-4E6C-B963-A84FCE4B7DBC}" srcOrd="1" destOrd="0" presId="urn:microsoft.com/office/officeart/2005/8/layout/cycle7"/>
    <dgm:cxn modelId="{72F072D9-D4AE-4ED8-BCB9-4371CE378EA7}" srcId="{E5658967-F875-4CFF-9AB5-EAB8F3BAA3AE}" destId="{38E791C0-659C-4018-BA67-B2EC9B9F28FD}" srcOrd="1" destOrd="0" parTransId="{E066B40D-D415-4303-BA77-B5EBD58E1645}" sibTransId="{AFC7F7F7-A693-4EC5-990B-08BEEC593D2F}"/>
    <dgm:cxn modelId="{97A1ED92-AC3A-4E88-BCEF-6D5E159649B8}" type="presOf" srcId="{F1BCBC1B-FD49-42CC-ADDA-AFC15E5EE134}" destId="{65637C5D-7B67-4F34-A54D-55A4CAB751CA}" srcOrd="1" destOrd="0" presId="urn:microsoft.com/office/officeart/2005/8/layout/cycle7"/>
    <dgm:cxn modelId="{7FA331F2-C492-4768-8536-11A527A4AB73}" srcId="{E5658967-F875-4CFF-9AB5-EAB8F3BAA3AE}" destId="{B9CA82F4-5809-456A-91C5-D7B4CA4CA53F}" srcOrd="0" destOrd="0" parTransId="{AE48ED54-52D7-448E-91C4-3B45F3D125C6}" sibTransId="{07F43518-4381-4DEF-96DF-DD27CE183E46}"/>
    <dgm:cxn modelId="{3406400A-0A43-46D2-A7BF-7349131D9302}" type="presParOf" srcId="{7A8A9BC5-97AD-43CB-AF50-C7E40EFF0F1F}" destId="{8984C533-014B-47BB-B72B-E0D6393AE148}" srcOrd="0" destOrd="0" presId="urn:microsoft.com/office/officeart/2005/8/layout/cycle7"/>
    <dgm:cxn modelId="{06C1ACE6-EF8D-4878-BF5B-8C0D7C53DE2F}" type="presParOf" srcId="{7A8A9BC5-97AD-43CB-AF50-C7E40EFF0F1F}" destId="{3831B130-4078-4966-BF7D-09E5BD087D5A}" srcOrd="1" destOrd="0" presId="urn:microsoft.com/office/officeart/2005/8/layout/cycle7"/>
    <dgm:cxn modelId="{335F4DD8-BD40-4EF8-89E9-492D20999BC0}" type="presParOf" srcId="{3831B130-4078-4966-BF7D-09E5BD087D5A}" destId="{BB0AFB92-176D-4E6C-B963-A84FCE4B7DBC}" srcOrd="0" destOrd="0" presId="urn:microsoft.com/office/officeart/2005/8/layout/cycle7"/>
    <dgm:cxn modelId="{C41298FE-95B3-4784-9522-439B7878E7D0}" type="presParOf" srcId="{7A8A9BC5-97AD-43CB-AF50-C7E40EFF0F1F}" destId="{B93393A9-F4E4-472F-AB4E-9BD5917A39F0}" srcOrd="2" destOrd="0" presId="urn:microsoft.com/office/officeart/2005/8/layout/cycle7"/>
    <dgm:cxn modelId="{9C8E18E0-38DF-40DD-B08D-83CCFBE4F03C}" type="presParOf" srcId="{7A8A9BC5-97AD-43CB-AF50-C7E40EFF0F1F}" destId="{67966D3F-1EC2-4D1A-88C3-AF9F5F8DF11B}" srcOrd="3" destOrd="0" presId="urn:microsoft.com/office/officeart/2005/8/layout/cycle7"/>
    <dgm:cxn modelId="{2FEDBF7B-993C-443D-9097-DBF17EBE0843}" type="presParOf" srcId="{67966D3F-1EC2-4D1A-88C3-AF9F5F8DF11B}" destId="{0D08A518-EA5B-43A2-B6E6-1FE29BCD8968}" srcOrd="0" destOrd="0" presId="urn:microsoft.com/office/officeart/2005/8/layout/cycle7"/>
    <dgm:cxn modelId="{80AC68DF-149C-4B03-A3B9-BAE0B10EA968}" type="presParOf" srcId="{7A8A9BC5-97AD-43CB-AF50-C7E40EFF0F1F}" destId="{66452F11-E99A-4F3E-A6BB-869F7CA875ED}" srcOrd="4" destOrd="0" presId="urn:microsoft.com/office/officeart/2005/8/layout/cycle7"/>
    <dgm:cxn modelId="{01569CDF-4BCE-4ED0-96BB-5DA9FDAC3150}" type="presParOf" srcId="{7A8A9BC5-97AD-43CB-AF50-C7E40EFF0F1F}" destId="{FF41CE34-05FA-4CAC-A571-D02000E32130}" srcOrd="5" destOrd="0" presId="urn:microsoft.com/office/officeart/2005/8/layout/cycle7"/>
    <dgm:cxn modelId="{BC8F4822-5C88-4E45-9F3D-8C11DB512B60}" type="presParOf" srcId="{FF41CE34-05FA-4CAC-A571-D02000E32130}" destId="{D35E522E-D95D-4786-8E1B-EB0BB4093811}" srcOrd="0" destOrd="0" presId="urn:microsoft.com/office/officeart/2005/8/layout/cycle7"/>
    <dgm:cxn modelId="{FC2DF67F-7407-4DAF-825C-A132DBB48C2F}" type="presParOf" srcId="{7A8A9BC5-97AD-43CB-AF50-C7E40EFF0F1F}" destId="{A0C23ED0-9911-4D4A-AA8F-0316781850AB}" srcOrd="6" destOrd="0" presId="urn:microsoft.com/office/officeart/2005/8/layout/cycle7"/>
    <dgm:cxn modelId="{7439B52B-44ED-4F2C-880E-9EF4AAF3409D}" type="presParOf" srcId="{7A8A9BC5-97AD-43CB-AF50-C7E40EFF0F1F}" destId="{83D01049-018E-427C-841C-F093855CDEE5}" srcOrd="7" destOrd="0" presId="urn:microsoft.com/office/officeart/2005/8/layout/cycle7"/>
    <dgm:cxn modelId="{6498771E-46FA-46DD-9D71-31DE780B2997}" type="presParOf" srcId="{83D01049-018E-427C-841C-F093855CDEE5}" destId="{65637C5D-7B67-4F34-A54D-55A4CAB751C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84C533-014B-47BB-B72B-E0D6393AE148}">
      <dsp:nvSpPr>
        <dsp:cNvPr id="0" name=""/>
        <dsp:cNvSpPr/>
      </dsp:nvSpPr>
      <dsp:spPr>
        <a:xfrm>
          <a:off x="2800349" y="1782"/>
          <a:ext cx="1866899" cy="9334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1. Punto de partida: Problema</a:t>
          </a:r>
          <a:endParaRPr lang="es-ES" sz="1500" kern="1200" dirty="0"/>
        </a:p>
      </dsp:txBody>
      <dsp:txXfrm>
        <a:off x="2800349" y="1782"/>
        <a:ext cx="1866899" cy="933449"/>
      </dsp:txXfrm>
    </dsp:sp>
    <dsp:sp modelId="{3831B130-4078-4966-BF7D-09E5BD087D5A}">
      <dsp:nvSpPr>
        <dsp:cNvPr id="0" name=""/>
        <dsp:cNvSpPr/>
      </dsp:nvSpPr>
      <dsp:spPr>
        <a:xfrm rot="2700000">
          <a:off x="4143968" y="1202390"/>
          <a:ext cx="974137" cy="32670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2700000">
        <a:off x="4143968" y="1202390"/>
        <a:ext cx="974137" cy="326707"/>
      </dsp:txXfrm>
    </dsp:sp>
    <dsp:sp modelId="{B93393A9-F4E4-472F-AB4E-9BD5917A39F0}">
      <dsp:nvSpPr>
        <dsp:cNvPr id="0" name=""/>
        <dsp:cNvSpPr/>
      </dsp:nvSpPr>
      <dsp:spPr>
        <a:xfrm>
          <a:off x="4594823" y="1796256"/>
          <a:ext cx="1866899" cy="9334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2. Identificación de necesidades de aprendizaje</a:t>
          </a:r>
          <a:endParaRPr lang="es-ES" sz="1500" kern="1200" dirty="0"/>
        </a:p>
      </dsp:txBody>
      <dsp:txXfrm>
        <a:off x="4594823" y="1796256"/>
        <a:ext cx="1866899" cy="933449"/>
      </dsp:txXfrm>
    </dsp:sp>
    <dsp:sp modelId="{67966D3F-1EC2-4D1A-88C3-AF9F5F8DF11B}">
      <dsp:nvSpPr>
        <dsp:cNvPr id="0" name=""/>
        <dsp:cNvSpPr/>
      </dsp:nvSpPr>
      <dsp:spPr>
        <a:xfrm rot="8100000">
          <a:off x="4143968" y="2996864"/>
          <a:ext cx="974137" cy="32670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8100000">
        <a:off x="4143968" y="2996864"/>
        <a:ext cx="974137" cy="326707"/>
      </dsp:txXfrm>
    </dsp:sp>
    <dsp:sp modelId="{66452F11-E99A-4F3E-A6BB-869F7CA875ED}">
      <dsp:nvSpPr>
        <dsp:cNvPr id="0" name=""/>
        <dsp:cNvSpPr/>
      </dsp:nvSpPr>
      <dsp:spPr>
        <a:xfrm>
          <a:off x="2800350" y="3590730"/>
          <a:ext cx="1866899" cy="9334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3. Búsqueda de información.</a:t>
          </a:r>
          <a:endParaRPr lang="es-ES" sz="1500" kern="1200" dirty="0"/>
        </a:p>
      </dsp:txBody>
      <dsp:txXfrm>
        <a:off x="2800350" y="3590730"/>
        <a:ext cx="1866899" cy="933449"/>
      </dsp:txXfrm>
    </dsp:sp>
    <dsp:sp modelId="{FF41CE34-05FA-4CAC-A571-D02000E32130}">
      <dsp:nvSpPr>
        <dsp:cNvPr id="0" name=""/>
        <dsp:cNvSpPr/>
      </dsp:nvSpPr>
      <dsp:spPr>
        <a:xfrm rot="13500000">
          <a:off x="2349494" y="2996864"/>
          <a:ext cx="974137" cy="32670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13500000">
        <a:off x="2349494" y="2996864"/>
        <a:ext cx="974137" cy="326707"/>
      </dsp:txXfrm>
    </dsp:sp>
    <dsp:sp modelId="{A0C23ED0-9911-4D4A-AA8F-0316781850AB}">
      <dsp:nvSpPr>
        <dsp:cNvPr id="0" name=""/>
        <dsp:cNvSpPr/>
      </dsp:nvSpPr>
      <dsp:spPr>
        <a:xfrm>
          <a:off x="1005876" y="1796256"/>
          <a:ext cx="1866899" cy="9334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4. Reparto de responsabilidades y acciones a realizar </a:t>
          </a:r>
          <a:endParaRPr lang="es-ES" sz="1500" kern="1200" dirty="0"/>
        </a:p>
      </dsp:txBody>
      <dsp:txXfrm>
        <a:off x="1005876" y="1796256"/>
        <a:ext cx="1866899" cy="933449"/>
      </dsp:txXfrm>
    </dsp:sp>
    <dsp:sp modelId="{83D01049-018E-427C-841C-F093855CDEE5}">
      <dsp:nvSpPr>
        <dsp:cNvPr id="0" name=""/>
        <dsp:cNvSpPr/>
      </dsp:nvSpPr>
      <dsp:spPr>
        <a:xfrm rot="18900000">
          <a:off x="2349494" y="1202390"/>
          <a:ext cx="974137" cy="32670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18900000">
        <a:off x="2349494" y="1202390"/>
        <a:ext cx="974137" cy="326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42E-57D2-4625-ADBB-17364F7FFF38}" type="datetimeFigureOut">
              <a:rPr lang="es-ES" smtClean="0"/>
              <a:pPr/>
              <a:t>19/02/2013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FFA-B434-47B2-A171-1BB5FAC7D0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42E-57D2-4625-ADBB-17364F7FFF38}" type="datetimeFigureOut">
              <a:rPr lang="es-ES" smtClean="0"/>
              <a:pPr/>
              <a:t>19/02/2013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FFA-B434-47B2-A171-1BB5FAC7D0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42E-57D2-4625-ADBB-17364F7FFF38}" type="datetimeFigureOut">
              <a:rPr lang="es-ES" smtClean="0"/>
              <a:pPr/>
              <a:t>19/02/2013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FFA-B434-47B2-A171-1BB5FAC7D0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42E-57D2-4625-ADBB-17364F7FFF38}" type="datetimeFigureOut">
              <a:rPr lang="es-ES" smtClean="0"/>
              <a:pPr/>
              <a:t>19/02/2013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FFA-B434-47B2-A171-1BB5FAC7D0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42E-57D2-4625-ADBB-17364F7FFF38}" type="datetimeFigureOut">
              <a:rPr lang="es-ES" smtClean="0"/>
              <a:pPr/>
              <a:t>19/02/2013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FFA-B434-47B2-A171-1BB5FAC7D0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42E-57D2-4625-ADBB-17364F7FFF38}" type="datetimeFigureOut">
              <a:rPr lang="es-ES" smtClean="0"/>
              <a:pPr/>
              <a:t>19/02/2013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FFA-B434-47B2-A171-1BB5FAC7D0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42E-57D2-4625-ADBB-17364F7FFF38}" type="datetimeFigureOut">
              <a:rPr lang="es-ES" smtClean="0"/>
              <a:pPr/>
              <a:t>19/02/2013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FFA-B434-47B2-A171-1BB5FAC7D0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42E-57D2-4625-ADBB-17364F7FFF38}" type="datetimeFigureOut">
              <a:rPr lang="es-ES" smtClean="0"/>
              <a:pPr/>
              <a:t>19/02/2013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FF9FFA-B434-47B2-A171-1BB5FAC7D0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42E-57D2-4625-ADBB-17364F7FFF38}" type="datetimeFigureOut">
              <a:rPr lang="es-ES" smtClean="0"/>
              <a:pPr/>
              <a:t>19/02/2013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FFA-B434-47B2-A171-1BB5FAC7D0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42E-57D2-4625-ADBB-17364F7FFF38}" type="datetimeFigureOut">
              <a:rPr lang="es-ES" smtClean="0"/>
              <a:pPr/>
              <a:t>19/02/2013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0FF9FFA-B434-47B2-A171-1BB5FAC7D0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E4A042E-57D2-4625-ADBB-17364F7FFF38}" type="datetimeFigureOut">
              <a:rPr lang="es-ES" smtClean="0"/>
              <a:pPr/>
              <a:t>19/02/2013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9FFA-B434-47B2-A171-1BB5FAC7D0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E4A042E-57D2-4625-ADBB-17364F7FFF38}" type="datetimeFigureOut">
              <a:rPr lang="es-ES" smtClean="0"/>
              <a:pPr/>
              <a:t>19/02/2013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FF9FFA-B434-47B2-A171-1BB5FAC7D0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ABP y método del Caso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5760640" cy="864096"/>
          </a:xfrm>
        </p:spPr>
        <p:txBody>
          <a:bodyPr/>
          <a:lstStyle/>
          <a:p>
            <a:r>
              <a:rPr lang="es-ES" dirty="0" smtClean="0"/>
              <a:t>Cualificación Docente 2013</a:t>
            </a:r>
          </a:p>
          <a:p>
            <a:r>
              <a:rPr lang="es-ES" sz="1400" dirty="0" smtClean="0"/>
              <a:t>	Departamento </a:t>
            </a:r>
            <a:r>
              <a:rPr lang="es-ES" sz="1400" dirty="0" smtClean="0"/>
              <a:t>de Gestión en la Calidad Académica.</a:t>
            </a:r>
            <a:endParaRPr lang="es-ES" sz="1400" dirty="0"/>
          </a:p>
        </p:txBody>
      </p:sp>
      <p:pic>
        <p:nvPicPr>
          <p:cNvPr id="22530" name="Picture 2" descr="http://imagenes.boliviaentusmanos.net/blogos/utep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589240"/>
            <a:ext cx="23812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Fases para trabajar el ABP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Lectura conjunta del problema.</a:t>
            </a:r>
          </a:p>
          <a:p>
            <a:r>
              <a:rPr lang="es-ES" dirty="0" smtClean="0"/>
              <a:t>Identificación del conocimiento previo relativo al mismo.</a:t>
            </a:r>
          </a:p>
          <a:p>
            <a:r>
              <a:rPr lang="es-ES" dirty="0" smtClean="0"/>
              <a:t>Identificación a lo que desconocen respecto a lo que se expone en el problema.</a:t>
            </a:r>
          </a:p>
          <a:p>
            <a:r>
              <a:rPr lang="es-ES" dirty="0" smtClean="0"/>
              <a:t>Organización de la búsqueda de la información.</a:t>
            </a:r>
          </a:p>
          <a:p>
            <a:r>
              <a:rPr lang="es-ES" dirty="0" smtClean="0"/>
              <a:t>Evaluación de la sesión.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Método del Caso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“El método del caso es un modo de enseñanza en el que los alumnos aprenden sobre la base de experiencias y situaciones de la vida real, permitiéndoles así, construir su propio aprendizaje en un contexto que los aproxima a su entorno. ”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Caso “problema”</a:t>
            </a:r>
          </a:p>
          <a:p>
            <a:r>
              <a:rPr lang="es-ES" dirty="0" smtClean="0"/>
              <a:t>Caso “evaluación”</a:t>
            </a:r>
          </a:p>
          <a:p>
            <a:r>
              <a:rPr lang="es-ES" dirty="0" smtClean="0"/>
              <a:t>Caso “ilustración”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8130" name="Picture 2" descr="http://planuba.orientaronline.com.ar/wp-content/uploads/2011/09/cas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8379296" cy="54425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2226" name="Picture 2" descr="http://www.spydetectives.com/wp-content/uploads/2010/11/trencaclosque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8280920" cy="5415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02" name="Picture 2" descr="http://www.iae.edu.ar/SiteCollectionImages/programas/metodo_caso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8146876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Método del CASO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buFont typeface="Wingdings" pitchFamily="2" charset="2"/>
              <a:buNone/>
            </a:pPr>
            <a:r>
              <a:rPr lang="es-ES"/>
              <a:t>FASE I:</a:t>
            </a:r>
          </a:p>
          <a:p>
            <a:pPr marL="812800" indent="-812800">
              <a:buFont typeface="Wingdings" pitchFamily="2" charset="2"/>
              <a:buNone/>
            </a:pPr>
            <a:r>
              <a:rPr lang="es-ES"/>
              <a:t>	Lectura/ análisis del caso por parte del alumno individualmente</a:t>
            </a:r>
          </a:p>
          <a:p>
            <a:pPr marL="812800" indent="-812800">
              <a:buFont typeface="Wingdings" pitchFamily="2" charset="2"/>
              <a:buNone/>
            </a:pPr>
            <a:r>
              <a:rPr lang="es-ES"/>
              <a:t>FASE II:</a:t>
            </a:r>
          </a:p>
          <a:p>
            <a:pPr marL="812800" indent="-812800">
              <a:buFont typeface="Wingdings" pitchFamily="2" charset="2"/>
              <a:buNone/>
            </a:pPr>
            <a:r>
              <a:rPr lang="es-ES"/>
              <a:t>	Análisis/ discusión del caso en pequeños grupos</a:t>
            </a:r>
          </a:p>
          <a:p>
            <a:pPr marL="812800" indent="-812800">
              <a:buFont typeface="Wingdings" pitchFamily="2" charset="2"/>
              <a:buNone/>
            </a:pPr>
            <a:r>
              <a:rPr lang="es-ES"/>
              <a:t>FASE III:</a:t>
            </a:r>
          </a:p>
          <a:p>
            <a:pPr marL="812800" indent="-812800">
              <a:buFont typeface="Wingdings" pitchFamily="2" charset="2"/>
              <a:buNone/>
            </a:pPr>
            <a:r>
              <a:rPr lang="es-ES"/>
              <a:t>	Discusión en gran grupo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¿Puedo escribir un caso?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Fase 1. Escoger el tema y el entorno</a:t>
            </a:r>
          </a:p>
          <a:p>
            <a:r>
              <a:rPr lang="es-ES" dirty="0" smtClean="0"/>
              <a:t>Fase 2. Contactar fuentes</a:t>
            </a:r>
          </a:p>
          <a:p>
            <a:r>
              <a:rPr lang="es-ES" dirty="0" smtClean="0"/>
              <a:t>Fase 3. Redactar  el caso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620711"/>
          <a:ext cx="8229600" cy="605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3202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Método del Caso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ABP</a:t>
                      </a:r>
                      <a:endParaRPr lang="es-ES" dirty="0"/>
                    </a:p>
                  </a:txBody>
                  <a:tcPr/>
                </a:tc>
              </a:tr>
              <a:tr h="747080">
                <a:tc>
                  <a:txBody>
                    <a:bodyPr/>
                    <a:lstStyle/>
                    <a:p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Situación descrita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Real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Real</a:t>
                      </a:r>
                      <a:r>
                        <a:rPr lang="es-E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o ficticia 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7080">
                <a:tc>
                  <a:txBody>
                    <a:bodyPr/>
                    <a:lstStyle/>
                    <a:p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Análisis de la misma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Secuencia:</a:t>
                      </a:r>
                      <a:r>
                        <a:rPr lang="es-E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Individual /pequeño grupo/ gran grupo.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En grupo desde el principio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7080">
                <a:tc>
                  <a:txBody>
                    <a:bodyPr/>
                    <a:lstStyle/>
                    <a:p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Características de la situación - problema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No existe</a:t>
                      </a:r>
                      <a:r>
                        <a:rPr lang="es-E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“ Solución correcta”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Pueden existir</a:t>
                      </a:r>
                      <a:r>
                        <a:rPr lang="es-E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soluciones correctas  e incorrectas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7080">
                <a:tc>
                  <a:txBody>
                    <a:bodyPr/>
                    <a:lstStyle/>
                    <a:p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Papel del profesor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Guía conocimiento</a:t>
                      </a:r>
                      <a:r>
                        <a:rPr lang="es-E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previo y generado en la metodología fundamentalmente a través del debate y la discusión 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Tutor de búsqueda</a:t>
                      </a:r>
                      <a:r>
                        <a:rPr lang="es-E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de información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7080">
                <a:tc>
                  <a:txBody>
                    <a:bodyPr/>
                    <a:lstStyle/>
                    <a:p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Interacción con el alumno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Toda la clase</a:t>
                      </a:r>
                      <a:r>
                        <a:rPr lang="es-E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trabaja separada en grupos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Se </a:t>
                      </a:r>
                      <a:r>
                        <a:rPr lang="es-ES" sz="1400" b="0" dirty="0" err="1" smtClean="0">
                          <a:latin typeface="Arial" pitchFamily="34" charset="0"/>
                          <a:cs typeface="Arial" pitchFamily="34" charset="0"/>
                        </a:rPr>
                        <a:t>tutorizan</a:t>
                      </a:r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 los grupos</a:t>
                      </a:r>
                      <a:r>
                        <a:rPr lang="es-E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individualmente. El trabajo con el ABP se sale del contexto “Clase”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7080">
                <a:tc>
                  <a:txBody>
                    <a:bodyPr/>
                    <a:lstStyle/>
                    <a:p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Lugar de trabajo 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Normalmente en el aula 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Normalmente</a:t>
                      </a:r>
                      <a:r>
                        <a:rPr lang="es-E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fuera del aula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7080">
                <a:tc>
                  <a:txBody>
                    <a:bodyPr/>
                    <a:lstStyle/>
                    <a:p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Sesiones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Puede trabajarse en una sola clase o en varias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latin typeface="Arial" pitchFamily="34" charset="0"/>
                          <a:cs typeface="Arial" pitchFamily="34" charset="0"/>
                        </a:rPr>
                        <a:t>Se recomienda un mínimo de tres sesiones de tutoría.</a:t>
                      </a:r>
                      <a:endParaRPr lang="es-E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Aprendizaje Basado en Problemas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“Este método descansa en el trabajo de los grupos de alumnos que de forma autónoma, intentan resolver un problema diseñado por el profesor .”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5058" name="Picture 2" descr="http://sitios.itesm.mx/va/dide/red/3/imagenes/portada_pb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280920" cy="6022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6866" name="Picture 2" descr="http://www.consultoriaformacion.com/wp-content/uploads/2011/06/proble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8064896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7106" name="Picture 2" descr="http://scielo.isciii.es/img/revistas/edu/v12n1/1201_2509010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136904" cy="53614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Ciclo </a:t>
            </a:r>
            <a:endParaRPr lang="es-ES" sz="40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LcParenR"/>
            </a:pPr>
            <a:r>
              <a:rPr lang="es-ES"/>
              <a:t>Se presenta el problema.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es-ES"/>
              <a:t>Se identifican las necesidades de aprendizaje.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es-ES"/>
              <a:t>Se aprende la nueva información.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es-ES"/>
              <a:t>Se resuelve el problema o se identifican problemas nuevos.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Guía para la primera sesión con ABP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Objetivos de aprendizaje.</a:t>
            </a:r>
          </a:p>
          <a:p>
            <a:r>
              <a:rPr lang="es-ES" dirty="0" smtClean="0"/>
              <a:t>Procedimiento de aprendizaje con ABP: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Pasos a seguir en el grupo.</a:t>
            </a:r>
          </a:p>
          <a:p>
            <a:r>
              <a:rPr lang="es-ES" dirty="0" smtClean="0"/>
              <a:t>Normas para la presentación del trabajo.</a:t>
            </a:r>
          </a:p>
          <a:p>
            <a:r>
              <a:rPr lang="es-ES" dirty="0" smtClean="0"/>
              <a:t>Fuentes de recursos disponibles.</a:t>
            </a:r>
          </a:p>
          <a:p>
            <a:r>
              <a:rPr lang="es-ES" dirty="0" smtClean="0"/>
              <a:t>Evaluación del trabajo.</a:t>
            </a:r>
          </a:p>
          <a:p>
            <a:r>
              <a:rPr lang="es-ES" dirty="0" smtClean="0"/>
              <a:t>Fecha de entrega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897</TotalTime>
  <Words>408</Words>
  <Application>Microsoft Office PowerPoint</Application>
  <PresentationFormat>Presentación en pantalla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Técnico</vt:lpstr>
      <vt:lpstr>ABP y método del Caso</vt:lpstr>
      <vt:lpstr>Aprendizaje Basado en Problemas</vt:lpstr>
      <vt:lpstr>Diapositiva 3</vt:lpstr>
      <vt:lpstr>Diapositiva 4</vt:lpstr>
      <vt:lpstr>Diapositiva 5</vt:lpstr>
      <vt:lpstr>Ciclo </vt:lpstr>
      <vt:lpstr>Guía para la primera sesión con ABP</vt:lpstr>
      <vt:lpstr>Diapositiva 8</vt:lpstr>
      <vt:lpstr>Diapositiva 9</vt:lpstr>
      <vt:lpstr>Fases para trabajar el ABP</vt:lpstr>
      <vt:lpstr>Método del Caso</vt:lpstr>
      <vt:lpstr>Diapositiva 12</vt:lpstr>
      <vt:lpstr>Diapositiva 13</vt:lpstr>
      <vt:lpstr>Diapositiva 14</vt:lpstr>
      <vt:lpstr>Diapositiva 15</vt:lpstr>
      <vt:lpstr>Método del CASO</vt:lpstr>
      <vt:lpstr>¿Puedo escribir un caso?</vt:lpstr>
      <vt:lpstr>Diapositiva 18</vt:lpstr>
    </vt:vector>
  </TitlesOfParts>
  <Company>Utepsa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Metodologías Activas</dc:title>
  <dc:creator>pevera</dc:creator>
  <cp:lastModifiedBy>pevera</cp:lastModifiedBy>
  <cp:revision>48</cp:revision>
  <dcterms:created xsi:type="dcterms:W3CDTF">2013-02-13T21:10:36Z</dcterms:created>
  <dcterms:modified xsi:type="dcterms:W3CDTF">2013-02-19T17:48:49Z</dcterms:modified>
</cp:coreProperties>
</file>